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37"/>
  </p:notesMasterIdLst>
  <p:sldIdLst>
    <p:sldId id="273" r:id="rId2"/>
    <p:sldId id="1057" r:id="rId3"/>
    <p:sldId id="1058" r:id="rId4"/>
    <p:sldId id="1059" r:id="rId5"/>
    <p:sldId id="1060" r:id="rId6"/>
    <p:sldId id="1061" r:id="rId7"/>
    <p:sldId id="1062" r:id="rId8"/>
    <p:sldId id="1063" r:id="rId9"/>
    <p:sldId id="1064" r:id="rId10"/>
    <p:sldId id="1065" r:id="rId11"/>
    <p:sldId id="1066" r:id="rId12"/>
    <p:sldId id="1073" r:id="rId13"/>
    <p:sldId id="1054" r:id="rId14"/>
    <p:sldId id="1055" r:id="rId15"/>
    <p:sldId id="1056" r:id="rId16"/>
    <p:sldId id="998" r:id="rId17"/>
    <p:sldId id="1068" r:id="rId18"/>
    <p:sldId id="1000" r:id="rId19"/>
    <p:sldId id="1027" r:id="rId20"/>
    <p:sldId id="1028" r:id="rId21"/>
    <p:sldId id="1001" r:id="rId22"/>
    <p:sldId id="1012" r:id="rId23"/>
    <p:sldId id="1069" r:id="rId24"/>
    <p:sldId id="1070" r:id="rId25"/>
    <p:sldId id="1002" r:id="rId26"/>
    <p:sldId id="1071" r:id="rId27"/>
    <p:sldId id="1013" r:id="rId28"/>
    <p:sldId id="1015" r:id="rId29"/>
    <p:sldId id="1020" r:id="rId30"/>
    <p:sldId id="1016" r:id="rId31"/>
    <p:sldId id="1021" r:id="rId32"/>
    <p:sldId id="1017" r:id="rId33"/>
    <p:sldId id="1043" r:id="rId34"/>
    <p:sldId id="1022" r:id="rId35"/>
    <p:sldId id="1072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10" initials="m10" lastIdx="1" clrIdx="0">
    <p:extLst>
      <p:ext uri="{19B8F6BF-5375-455C-9EA6-DF929625EA0E}">
        <p15:presenceInfo xmlns:p15="http://schemas.microsoft.com/office/powerpoint/2012/main" userId="m10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2929"/>
    <a:srgbClr val="BFEFC9"/>
    <a:srgbClr val="5A5A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35" autoAdjust="0"/>
    <p:restoredTop sz="79517" autoAdjust="0"/>
  </p:normalViewPr>
  <p:slideViewPr>
    <p:cSldViewPr snapToGrid="0">
      <p:cViewPr varScale="1">
        <p:scale>
          <a:sx n="89" d="100"/>
          <a:sy n="89" d="100"/>
        </p:scale>
        <p:origin x="1296" y="7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78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2F9473-F066-431E-A6E8-1D478C995A6B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4E2F1-1521-4C3A-A563-2F7D19AB6E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975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481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7083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7596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0430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4519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5107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925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9931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6091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645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9253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6156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8471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7320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653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7571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807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15108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8831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32821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519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372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14015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2261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4385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72917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 данном примере нам даны значения </a:t>
            </a:r>
            <a:r>
              <a:rPr lang="en-US" sz="1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x</a:t>
            </a:r>
            <a:r>
              <a:rPr lang="ru-RU" sz="1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и</a:t>
            </a:r>
            <a:r>
              <a:rPr lang="en-US" sz="1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y</a:t>
            </a:r>
            <a:r>
              <a:rPr lang="ru-RU" sz="1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некоторой функции, мы хотим найти значение в промежуточных точках, для этого известные точки соединяются линиями (</a:t>
            </a:r>
            <a:r>
              <a:rPr lang="ru-RU" sz="12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линейная</a:t>
            </a:r>
            <a:r>
              <a:rPr lang="ru-RU" sz="12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интерполяция) и определяются неизвестные промежуточные значения.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47292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61420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42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3732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7044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763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1425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8890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503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736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5897"/>
            <a:ext cx="12192000" cy="949324"/>
          </a:xfrm>
        </p:spPr>
        <p:txBody>
          <a:bodyPr/>
          <a:lstStyle>
            <a:lvl1pPr algn="ctr">
              <a:defRPr sz="27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2214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0892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86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scottplot.net/cookbook/5.0/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Interpolation" TargetMode="External"/><Relationship Id="rId5" Type="http://schemas.openxmlformats.org/officeDocument/2006/relationships/hyperlink" Target="https://ru.wikipedia.org/wiki/%D0%98%D0%BD%D1%82%D0%B5%D1%80%D0%BF%D0%BE%D0%BB%D1%8F%D1%86%D0%B8%D1%8F" TargetMode="External"/><Relationship Id="rId4" Type="http://schemas.openxmlformats.org/officeDocument/2006/relationships/hyperlink" Target="https://numerics.mathdotnet.com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0" y="801560"/>
            <a:ext cx="12192000" cy="156965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indent="254000" algn="ctr">
              <a:spcBef>
                <a:spcPct val="20000"/>
              </a:spcBef>
            </a:pPr>
            <a:r>
              <a:rPr lang="ru-RU" sz="4800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  <a:t>Информационные технологии</a:t>
            </a:r>
            <a:br>
              <a:rPr lang="ru-RU" sz="4800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</a:br>
            <a:r>
              <a:rPr lang="ru-RU" sz="4800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  <a:t>и программирование</a:t>
            </a:r>
            <a:endParaRPr lang="ru-RU" altLang="ru-RU" sz="4800" b="1" dirty="0">
              <a:solidFill>
                <a:schemeClr val="accent1">
                  <a:lumMod val="50000"/>
                </a:schemeClr>
              </a:solidFill>
              <a:latin typeface="Bookman Old Style" pitchFamily="18" charset="0"/>
            </a:endParaRPr>
          </a:p>
        </p:txBody>
      </p:sp>
      <p:sp>
        <p:nvSpPr>
          <p:cNvPr id="17" name="Заголовок 16">
            <a:extLst>
              <a:ext uri="{FF2B5EF4-FFF2-40B4-BE49-F238E27FC236}">
                <a16:creationId xmlns:a16="http://schemas.microsoft.com/office/drawing/2014/main" xmlns="" id="{D630362D-1F09-46B4-9DE4-AEA483AC82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7032" y="3105858"/>
            <a:ext cx="8978016" cy="1384995"/>
          </a:xfrm>
        </p:spPr>
        <p:txBody>
          <a:bodyPr>
            <a:noAutofit/>
          </a:bodyPr>
          <a:lstStyle/>
          <a:p>
            <a:pPr algn="l"/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2 семестр</a:t>
            </a:r>
            <a:b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Лекция </a:t>
            </a:r>
            <a:r>
              <a:rPr lang="en-US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6</a:t>
            </a:r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 Объектно-ориентированное программирование</a:t>
            </a:r>
            <a:r>
              <a:rPr lang="ru-RU" sz="2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/>
            </a:r>
            <a:br>
              <a:rPr lang="ru-RU" sz="2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/>
            </a:r>
            <a:br>
              <a:rPr lang="en-US" sz="2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ru-RU" sz="2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Содержание лекции:</a:t>
            </a:r>
            <a:endParaRPr lang="ru-RU" sz="2800" dirty="0">
              <a:latin typeface="Bookman Old Style" panose="02050604050505020204" pitchFamily="18" charset="0"/>
            </a:endParaRPr>
          </a:p>
        </p:txBody>
      </p:sp>
      <p:sp>
        <p:nvSpPr>
          <p:cNvPr id="1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36807"/>
            <a:ext cx="12192000" cy="521193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9050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indent="723900" algn="just"/>
            <a:r>
              <a:rPr lang="ru-RU" b="1" dirty="0">
                <a:solidFill>
                  <a:srgbClr val="292929"/>
                </a:solidFill>
                <a:latin typeface="Bookman Old Style" pitchFamily="18" charset="0"/>
              </a:rPr>
              <a:t>Преподаватель курса: Клюкин Даниил Анатольевич, ст. преподаватель каф. </a:t>
            </a:r>
            <a:r>
              <a:rPr lang="ru-RU" b="1">
                <a:solidFill>
                  <a:srgbClr val="292929"/>
                </a:solidFill>
                <a:latin typeface="Bookman Old Style" pitchFamily="18" charset="0"/>
              </a:rPr>
              <a:t>ПМиИТ</a:t>
            </a:r>
            <a:endParaRPr lang="ru-RU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F7B00361-5492-4290-B470-295172C16526}"/>
              </a:ext>
            </a:extLst>
          </p:cNvPr>
          <p:cNvSpPr txBox="1"/>
          <p:nvPr/>
        </p:nvSpPr>
        <p:spPr>
          <a:xfrm>
            <a:off x="877031" y="4490853"/>
            <a:ext cx="1104134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Рисование на </a:t>
            </a:r>
            <a:r>
              <a:rPr lang="ru-RU" sz="28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форме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Создание анимации</a:t>
            </a:r>
            <a:endParaRPr lang="ru-RU" sz="28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Построение графиков (</a:t>
            </a:r>
            <a:r>
              <a:rPr lang="en-US" sz="2800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ScottPlot</a:t>
            </a:r>
            <a:r>
              <a:rPr lang="ru-RU" sz="28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en-US" sz="28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Математические операции (</a:t>
            </a:r>
            <a:r>
              <a:rPr lang="en-US" sz="28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MathNet.Numerics</a:t>
            </a:r>
            <a:r>
              <a:rPr lang="ru-RU" sz="28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en-US" sz="28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0" y="0"/>
            <a:ext cx="12192000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Определим основные переменные, такие как: скорость, размеры и т.д.</a:t>
            </a:r>
            <a:endParaRPr lang="ru-RU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endParaRPr lang="ru-RU" sz="24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partial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Form1 : Form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Color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Color.Red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Point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rectPoint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Point(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100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100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width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100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height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50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speedX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speedY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pictureBox_Paint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PaintEventArgs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brush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SolidBrush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(color);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cx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rectPoint.X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- width /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cy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rectPoint.Y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- height /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e.Graphics.FillRectangle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brush, cx, cy, width, height);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0489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0" y="0"/>
            <a:ext cx="12192000" cy="71096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При срабатывании таймера изменяем координаты прямоугольника, выполняем проверку на выход за границы области и рисуем.</a:t>
            </a:r>
            <a:endParaRPr lang="ru-RU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endParaRPr lang="ru-RU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timer_Tick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rectPoint.X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+=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speedX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rectPoint.Y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+=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speedY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rectPoint.X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||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rectPoint.X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&gt;=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pictureBox.Width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speedX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*= -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rectPoint.Y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||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rectPoint.Y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&gt;=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pictureBox.Height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speedY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*= -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        //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Для вызова </a:t>
            </a:r>
            <a:r>
              <a:rPr lang="ru-RU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отрисовки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pictureBox.Refresh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5999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4-03-20 17-51-3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909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Рисование в </a:t>
            </a:r>
            <a:r>
              <a:rPr lang="en-US" sz="28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PictureBox</a:t>
            </a:r>
            <a:r>
              <a:rPr lang="en-US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 пикселям</a:t>
            </a:r>
            <a:endParaRPr lang="ru-RU" sz="28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654356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Необходимо добавить элемент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PictureBox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на форму, далее в качестве примера рассмотрим градиентное закрашивание.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t="10486"/>
          <a:stretch/>
        </p:blipFill>
        <p:spPr>
          <a:xfrm>
            <a:off x="0" y="2028824"/>
            <a:ext cx="4133920" cy="105727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3919" y="1418678"/>
            <a:ext cx="7752389" cy="5439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528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12192000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Form1_Load(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pictureBox.Image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Bitmap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endParaRPr lang="ru-RU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ru-RU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						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pictureBox.Width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pictureBox.Height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   // </a:t>
            </a:r>
            <a:r>
              <a:rPr lang="ru-RU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Рисование происходит на объекте </a:t>
            </a:r>
            <a:r>
              <a:rPr lang="en-US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Bitmap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using </a:t>
            </a:r>
            <a:r>
              <a:rPr lang="en-US" sz="2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bitmap = (Bitmap)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pictureBox.Image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x = 0; x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bitmap.Width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x++)</a:t>
            </a: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{</a:t>
            </a:r>
          </a:p>
          <a:p>
            <a:r>
              <a:rPr lang="es-E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s-E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s-ES" sz="2400" dirty="0">
                <a:solidFill>
                  <a:srgbClr val="000000"/>
                </a:solidFill>
                <a:latin typeface="Consolas" panose="020B0609020204030204" pitchFamily="49" charset="0"/>
              </a:rPr>
              <a:t> y = 0; y &lt; bitmap.Height; y++)</a:t>
            </a: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ru-RU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Цвет</a:t>
            </a:r>
            <a:r>
              <a:rPr lang="en-US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ru-RU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меняется линейно слева направо и сверху вниз</a:t>
            </a:r>
          </a:p>
          <a:p>
            <a:r>
              <a:rPr lang="ru-RU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en-US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Red </a:t>
            </a:r>
            <a:r>
              <a:rPr lang="ru-RU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меняется по </a:t>
            </a:r>
            <a:r>
              <a:rPr lang="en-US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y</a:t>
            </a:r>
            <a:r>
              <a:rPr lang="ru-RU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Blue – </a:t>
            </a:r>
            <a:r>
              <a:rPr lang="ru-RU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по </a:t>
            </a:r>
            <a:r>
              <a:rPr lang="en-US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x</a:t>
            </a:r>
            <a:endParaRPr lang="ru-RU" sz="2400" dirty="0" smtClean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            </a:t>
            </a:r>
            <a:r>
              <a:rPr lang="en-US" sz="2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r = (</a:t>
            </a:r>
            <a:r>
              <a:rPr lang="en-US" sz="2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)(255.0 * y / 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bitmap.Height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          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b = 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)(255.0 * x /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bitmap.Width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bitmap.SetPixel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(x, 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y,Color.FromArgb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0, b));</a:t>
            </a: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}</a:t>
            </a: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}</a:t>
            </a: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ru-RU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7154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7154" y="393945"/>
            <a:ext cx="9445196" cy="6464055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0" y="0"/>
            <a:ext cx="12192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Результат примера 1:</a:t>
            </a:r>
            <a:endParaRPr lang="en-US" b="1" dirty="0" smtClean="0">
              <a:solidFill>
                <a:schemeClr val="tx2">
                  <a:lumMod val="50000"/>
                </a:schemeClr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06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Подключение библиотек. Графики </a:t>
            </a:r>
            <a:r>
              <a:rPr lang="en-US" sz="28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ScottPlot</a:t>
            </a:r>
            <a:endParaRPr lang="ru-RU" sz="28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0" y="654356"/>
            <a:ext cx="12192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Рассмотрим пример добавления к проекту библиотеки для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построения графиков</a:t>
            </a:r>
            <a:r>
              <a:rPr lang="en-US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ScottPlot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 Необходимо открыть диспетчер 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пакетов </a:t>
            </a:r>
            <a:r>
              <a:rPr lang="en-US" sz="2400" b="1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NuGet</a:t>
            </a:r>
            <a:r>
              <a:rPr lang="ru-RU" sz="24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  <a:endParaRPr lang="en-US" sz="24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Рисунок 20"/>
          <p:cNvPicPr>
            <a:picLocks noChangeAspect="1"/>
          </p:cNvPicPr>
          <p:nvPr/>
        </p:nvPicPr>
        <p:blipFill rotWithShape="1">
          <a:blip r:embed="rId3"/>
          <a:srcRect l="56895" t="44662" r="7434" b="37941"/>
          <a:stretch/>
        </p:blipFill>
        <p:spPr>
          <a:xfrm>
            <a:off x="4800601" y="3721803"/>
            <a:ext cx="7391400" cy="1761765"/>
          </a:xfrm>
          <a:prstGeom prst="rect">
            <a:avLst/>
          </a:prstGeom>
        </p:spPr>
      </p:pic>
      <p:pic>
        <p:nvPicPr>
          <p:cNvPr id="22" name="Рисунок 21"/>
          <p:cNvPicPr>
            <a:picLocks noChangeAspect="1"/>
          </p:cNvPicPr>
          <p:nvPr/>
        </p:nvPicPr>
        <p:blipFill rotWithShape="1">
          <a:blip r:embed="rId3"/>
          <a:srcRect r="67607" b="37941"/>
          <a:stretch/>
        </p:blipFill>
        <p:spPr>
          <a:xfrm>
            <a:off x="-1" y="2210939"/>
            <a:ext cx="4800601" cy="4494661"/>
          </a:xfrm>
          <a:prstGeom prst="rect">
            <a:avLst/>
          </a:prstGeom>
        </p:spPr>
      </p:pic>
      <p:sp>
        <p:nvSpPr>
          <p:cNvPr id="23" name="Прямоугольник 22"/>
          <p:cNvSpPr/>
          <p:nvPr/>
        </p:nvSpPr>
        <p:spPr>
          <a:xfrm>
            <a:off x="135374" y="5479600"/>
            <a:ext cx="4665226" cy="42272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/>
          <p:cNvSpPr/>
          <p:nvPr/>
        </p:nvSpPr>
        <p:spPr>
          <a:xfrm>
            <a:off x="96162" y="2192107"/>
            <a:ext cx="1199238" cy="48441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/>
          <p:cNvSpPr/>
          <p:nvPr/>
        </p:nvSpPr>
        <p:spPr>
          <a:xfrm>
            <a:off x="4800600" y="4326474"/>
            <a:ext cx="7391400" cy="73437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7472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269" y="1346338"/>
            <a:ext cx="6170929" cy="5154893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 rotWithShape="1">
          <a:blip r:embed="rId4"/>
          <a:srcRect b="29728"/>
          <a:stretch/>
        </p:blipFill>
        <p:spPr>
          <a:xfrm>
            <a:off x="0" y="1346338"/>
            <a:ext cx="5538471" cy="5206862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0" y="27707"/>
            <a:ext cx="12192000" cy="11370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Необходимо перейти на вкладку «Обзор» найти библиотеку и нажать «Установить»</a:t>
            </a:r>
            <a:endParaRPr lang="en-US" sz="24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169095" y="3100462"/>
            <a:ext cx="4731611" cy="125959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/>
          <p:cNvSpPr/>
          <p:nvPr/>
        </p:nvSpPr>
        <p:spPr>
          <a:xfrm>
            <a:off x="258161" y="5330345"/>
            <a:ext cx="4576803" cy="107964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5855224" y="2352918"/>
            <a:ext cx="2047662" cy="84222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/>
          <p:cNvSpPr/>
          <p:nvPr/>
        </p:nvSpPr>
        <p:spPr>
          <a:xfrm>
            <a:off x="10121703" y="5588147"/>
            <a:ext cx="1742017" cy="56403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/>
          <p:cNvSpPr/>
          <p:nvPr/>
        </p:nvSpPr>
        <p:spPr>
          <a:xfrm>
            <a:off x="96798" y="2294275"/>
            <a:ext cx="2341602" cy="54551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/>
          <p:cNvSpPr/>
          <p:nvPr/>
        </p:nvSpPr>
        <p:spPr>
          <a:xfrm>
            <a:off x="96798" y="1663062"/>
            <a:ext cx="1224002" cy="56123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1424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428" y="2130109"/>
            <a:ext cx="6227143" cy="3965891"/>
          </a:xfrm>
          <a:prstGeom prst="rect">
            <a:avLst/>
          </a:prstGeom>
        </p:spPr>
      </p:pic>
      <p:sp>
        <p:nvSpPr>
          <p:cNvPr id="16" name="Прямоугольник 15"/>
          <p:cNvSpPr/>
          <p:nvPr/>
        </p:nvSpPr>
        <p:spPr>
          <a:xfrm>
            <a:off x="3297329" y="5157083"/>
            <a:ext cx="5846671" cy="93891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0" y="182266"/>
            <a:ext cx="121920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Элемент для построения графиков (</a:t>
            </a:r>
            <a:r>
              <a:rPr lang="en-US" sz="24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FormsPlot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появится в панели элементов. После установки пакета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возможно придется перезапустить приложение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(если появляется ошибка при добавлении элемента </a:t>
            </a:r>
            <a:r>
              <a:rPr lang="en-US" sz="24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FormsPlot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).</a:t>
            </a:r>
            <a:endParaRPr lang="en-US" sz="2400" b="1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1499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3044" y="1600200"/>
            <a:ext cx="6548956" cy="5257800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0" y="1600200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formsPlot1.Plot.XLabel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"X, </a:t>
            </a:r>
            <a:r>
              <a:rPr lang="ru-RU" sz="2400" dirty="0">
                <a:solidFill>
                  <a:srgbClr val="A31515"/>
                </a:solidFill>
                <a:latin typeface="Consolas" panose="020B0609020204030204" pitchFamily="49" charset="0"/>
              </a:rPr>
              <a:t>м"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formsPlot1.Plot.YLabel(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"Y, </a:t>
            </a:r>
            <a:r>
              <a:rPr lang="ru-RU" sz="2400" dirty="0">
                <a:solidFill>
                  <a:srgbClr val="A31515"/>
                </a:solidFill>
                <a:latin typeface="Consolas" panose="020B0609020204030204" pitchFamily="49" charset="0"/>
              </a:rPr>
              <a:t>м"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formsPlot1.Plot.Title(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onsolas" panose="020B0609020204030204" pitchFamily="49" charset="0"/>
              </a:rPr>
              <a:t>График</a:t>
            </a:r>
            <a:r>
              <a:rPr lang="ru-RU" sz="24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ru-RU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-1" y="0"/>
            <a:ext cx="12192000" cy="5836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Добавим подписи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осей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,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название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графика и отобразим что получилось.</a:t>
            </a:r>
            <a:endParaRPr lang="en-US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4945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0" y="783771"/>
            <a:ext cx="552401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Рисовать возможно на любом компоненте, но быстрее всего происходит </a:t>
            </a:r>
            <a:r>
              <a:rPr lang="ru-RU" sz="2400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отрисовка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на </a:t>
            </a:r>
            <a:r>
              <a:rPr lang="en-US" sz="2400" b="1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pictureBox</a:t>
            </a:r>
            <a:r>
              <a:rPr lang="en-US" sz="24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-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е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Добавим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PictureBox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на форму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4011" y="783771"/>
            <a:ext cx="3634465" cy="69085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9667" y="1474621"/>
            <a:ext cx="6667989" cy="271072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5"/>
          <a:srcRect b="10282"/>
          <a:stretch/>
        </p:blipFill>
        <p:spPr>
          <a:xfrm>
            <a:off x="5524011" y="4185346"/>
            <a:ext cx="6667989" cy="783408"/>
          </a:xfrm>
          <a:prstGeom prst="rect">
            <a:avLst/>
          </a:prstGeom>
        </p:spPr>
      </p:pic>
      <p:sp>
        <p:nvSpPr>
          <p:cNvPr id="6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Рисование</a:t>
            </a:r>
            <a:endParaRPr lang="ru-RU" sz="28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463" y="2722763"/>
            <a:ext cx="4571083" cy="4086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45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" y="0"/>
            <a:ext cx="12192000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Построим график</a:t>
            </a:r>
            <a:r>
              <a:rPr lang="en-US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функции </a:t>
            </a:r>
            <a:r>
              <a:rPr lang="en-US" sz="2400" i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f(x) = x</a:t>
            </a:r>
            <a:r>
              <a:rPr lang="en-US" sz="2400" baseline="300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2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на участке от 0 до 100. </a:t>
            </a:r>
            <a:endParaRPr lang="en-US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endParaRPr lang="ru-RU" sz="2400" dirty="0" smtClean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ru-RU" sz="24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ru-RU" sz="2400" dirty="0" smtClean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ru-RU" sz="24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xs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List&lt;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ys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List&lt;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100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xs.Add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ys.Add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scatter = formsPlot1.Plot.Add.Scatter(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xs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ys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// Убираем маркеры (точки) и оставляем линию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scatter.MarkerStyle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ScottPlot.MarkerStyle.None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scatter.Label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"x^2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Подписии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 линии </a:t>
            </a:r>
            <a:r>
              <a:rPr lang="ru-RU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графика</a:t>
            </a:r>
            <a:r>
              <a:rPr lang="ru-RU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ru-RU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formsPlot1.Plot.ShowLegend();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3500" y="527983"/>
            <a:ext cx="5778501" cy="424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113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/>
          <p:cNvSpPr/>
          <p:nvPr/>
        </p:nvSpPr>
        <p:spPr>
          <a:xfrm>
            <a:off x="0" y="0"/>
            <a:ext cx="12192000" cy="16916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Основное преимущество </a:t>
            </a:r>
            <a:r>
              <a:rPr lang="en-US" sz="24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ScottPlot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это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интерактивность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график можно масштабировать и перемещаться по графику, также он сам определяет интервалы подписей у осей.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0" y="1691682"/>
            <a:ext cx="6096000" cy="501566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Чтобы переместиться по графику 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нужно зажать ЛКМ и двигать мышью, чтобы приблизиться или отдалиться – вращать колесико мыши, также чтобы приблизить некоторую область можно зажать колесико и выделить прямоугольник. Чтобы вернуться к исходному виду нужно нажать на колесико.</a:t>
            </a:r>
            <a:endParaRPr lang="en-US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91682"/>
            <a:ext cx="6096000" cy="448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991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0" y="0"/>
            <a:ext cx="12192000" cy="581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ScottPlot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поддерживает рисование по второстепенным осям, это полезно, когда 2 набора данных сильно отличаются по значениям, но их требуется представить на одном графике (Например, давление и температура).</a:t>
            </a:r>
            <a:endParaRPr lang="en-US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xs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List&lt;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r>
              <a:rPr lang="en-US" sz="2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ys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List&lt;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ys2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List&lt;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100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xs.Add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ys.Add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ys2.Add(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Math.Sin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9314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0" y="0"/>
            <a:ext cx="12192000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Отобразим </a:t>
            </a:r>
            <a:r>
              <a:rPr lang="en-US" sz="2400" i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x</a:t>
            </a:r>
            <a:r>
              <a:rPr lang="en-US" sz="2400" baseline="300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 основным осям, а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sin(</a:t>
            </a:r>
            <a:r>
              <a:rPr lang="en-US" sz="2400" i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x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)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построим на второстепенной оси </a:t>
            </a:r>
            <a:r>
              <a:rPr lang="en-US" sz="2400" i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Oy</a:t>
            </a:r>
            <a:r>
              <a:rPr lang="en-US" sz="2400" i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Также сделаем график синуса пунктирным.</a:t>
            </a:r>
            <a:endParaRPr lang="en-US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endParaRPr lang="ru-RU" sz="2400" dirty="0" smtClean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scatter1 = formsPlot1.Plot.Add.Scatter(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xs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ys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scatter1.Axes.XAxis = formsPlot1.Plot.Axes.Bottom;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scatter1.Axes.YAxis = formsPlot1.Plot.Axes.Left;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scatter1.MarkerStyle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ScottPlot.MarkerStyle.None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scatter1.Label =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"x^2</a:t>
            </a:r>
            <a:r>
              <a:rPr lang="en-US" sz="24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ru-RU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scatter2 = formsPlot1.Plot.Add.Scatter(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xs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ys2);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scatter2.Axes.XAxis = formsPlot1.Plot.Axes.Bottom;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scatter2.Axes.YAxis = formsPlot1.Plot.Axes.Right;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scatter2.MarkerStyle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ScottPlot.MarkerStyle.None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scatter2.LinePattern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ScottPlot.LinePattern.Dashed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scatter2.Label =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"sin(x)"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4185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100" y="0"/>
            <a:ext cx="10096500" cy="684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970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12192000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Рассмотрим пример построения гистограмм:</a:t>
            </a:r>
          </a:p>
          <a:p>
            <a:pPr algn="just">
              <a:lnSpc>
                <a:spcPct val="150000"/>
              </a:lnSpc>
            </a:pPr>
            <a:endParaRPr lang="ru-RU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plot = formsPlot1.Plot;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[] xs1 = {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3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4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};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[] ys1 = {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7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13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};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bars1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plot.Add.Bars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(xs1, ys1);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bars1.Label =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"Alpha"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[] xs2 = {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6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7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8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9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};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[] ys2 = {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7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12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9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15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};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bars2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plot.Add.Bars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(xs2, ys2);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bars2.Label =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"Beta"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plot.ShowLegend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Alignment.UpperLeft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Убираем </a:t>
            </a:r>
            <a:r>
              <a:rPr lang="ru-RU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отсут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 от нижней границы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plot.Axes.Margins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(bottom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8900" y="1838017"/>
            <a:ext cx="5753100" cy="5019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940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12192000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Рассмотрим пример построения круговой диаграммы:</a:t>
            </a:r>
          </a:p>
          <a:p>
            <a:pPr algn="just">
              <a:lnSpc>
                <a:spcPct val="150000"/>
              </a:lnSpc>
            </a:pPr>
            <a:endParaRPr lang="ru-RU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plot = formsPlot1.Plot;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List&lt;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PieSlice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 slices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PieSlice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(){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Value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FillColor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Colors.Red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Label =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"Red"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},</a:t>
            </a:r>
          </a:p>
          <a:p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PieSlice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(){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Value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FillColor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Colors.Orange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Label 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Orange</a:t>
            </a:r>
            <a:r>
              <a:rPr lang="en-US" sz="24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PieSlice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(){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Value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8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FillColor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Colors.Gold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Label 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"Yellow"}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PieSlice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(){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Value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4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FillColor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Colors.Green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Label 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Green</a:t>
            </a:r>
            <a:r>
              <a:rPr lang="en-US" sz="24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PieSlice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(){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Value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8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FillColor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Colors.Blue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Label 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Blue"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}};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pie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plot.Add.Pie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(slices);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pie.ExplodeFraction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0.1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plot.ShowLegend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900" y="1404397"/>
            <a:ext cx="7023100" cy="5453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66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8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MathNet.Numerics</a:t>
            </a:r>
            <a:endParaRPr lang="ru-RU" sz="28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0" y="691338"/>
            <a:ext cx="51308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Рассмотрим библиотек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у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для математических расчетов </a:t>
            </a:r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MathNet.Numerics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 помощью неё можно решать системы уравнений, интерполировать и экстраполировать данные, работать с комплексными числами и т.д.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0800" y="730075"/>
            <a:ext cx="7061200" cy="612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555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>
          <a:xfrm>
            <a:off x="0" y="0"/>
            <a:ext cx="12192000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Далее в коде необходимо подключить библиотеку с помощью 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using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Решим СЛАУ:</a:t>
            </a: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MathNet.Numerics.LinearAlgebra.Double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A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DenseMatrix.OfArray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[,] 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{ 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1, 3,  7 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},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{ 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9, 5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-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6 },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{ -8, 2, -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5 }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});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b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DenseVector.OfArray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					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[] 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1,-5, 2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});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x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A.Solve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(b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MessageBox.Show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.Join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'\</a:t>
            </a:r>
            <a:r>
              <a:rPr lang="en-US" sz="24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n'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,x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));</a:t>
            </a:r>
            <a:endParaRPr lang="en-US" sz="2400" b="1" dirty="0" smtClean="0">
              <a:solidFill>
                <a:schemeClr val="tx2">
                  <a:lumMod val="50000"/>
                </a:schemeClr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893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/>
          <p:cNvSpPr/>
          <p:nvPr/>
        </p:nvSpPr>
        <p:spPr>
          <a:xfrm>
            <a:off x="0" y="0"/>
            <a:ext cx="121920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Dense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означает, что матрица или вектор «плотные» т.е. содержат мало нулей</a:t>
            </a:r>
          </a:p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Также бывают 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Sparse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разреженные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матрицы и вектора, они содержат много нулей, как правило более 98% значений нули.</a:t>
            </a:r>
          </a:p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Методы решений для этих двух типов СЛАУ разные, например, если известно, что матрица разреженная, то методы решения разреженных СЛАУ будут крайне эффективны (ускорение может быть 1000 кратным).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2129" y="2677656"/>
            <a:ext cx="4367742" cy="4183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445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0" y="0"/>
            <a:ext cx="12138660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Рисование необходимо проводить в обработчике события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Paint.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Нарисуем круг радиуса 100 в середине полотна для рисования.</a:t>
            </a:r>
            <a:endParaRPr lang="ru-RU" sz="2400" dirty="0" smtClean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ru-RU" sz="2400" dirty="0" smtClean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pictureBox_Paint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PaintEventArgs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Для рисования необходимо создать кисть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Pen.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pen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Pen(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Color.Red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width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100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height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100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cx =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pictureBox.Width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- width) /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cy =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pictureBox.Height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- height) /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e.Graphics.DrawEllipse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endParaRPr lang="ru-RU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ru-RU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pen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cx, cy, width, height);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3539" y="3116864"/>
            <a:ext cx="4048461" cy="366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745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-37068"/>
            <a:ext cx="12192000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Решим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разряженную СЛАУ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:</a:t>
            </a:r>
          </a:p>
          <a:p>
            <a:endParaRPr lang="ru-RU" sz="2400" dirty="0" smtClean="0">
              <a:solidFill>
                <a:srgbClr val="0000FF"/>
              </a:solidFill>
              <a:latin typeface="Cascadia Mono" panose="020B060902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MathNet.Numerics.LinearAlgebra.Double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MathNet.Numerics.LinearAlgebra.Double.Solvers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A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SparseMatrix.OfArray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[,]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{ { 1,0,0},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 { 2,5,7},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 { 0,0,4}});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b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DenseVector.OfArray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[]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1,-5, 2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});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solver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GpBiCg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precondition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DiagonalPreconditioner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x =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A.SolveIterative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(b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solver,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recondition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807533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/>
          <p:cNvSpPr/>
          <p:nvPr/>
        </p:nvSpPr>
        <p:spPr>
          <a:xfrm>
            <a:off x="0" y="0"/>
            <a:ext cx="12192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1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GpBiCg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один из методов решения разреженной СЛАУ (обобщенный метод </a:t>
            </a:r>
            <a:r>
              <a:rPr lang="ru-RU" sz="24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бисопряженных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градиентов).</a:t>
            </a:r>
          </a:p>
          <a:p>
            <a:pPr algn="just"/>
            <a:r>
              <a:rPr lang="en-US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DiagonalPreconditioner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– один из видов </a:t>
            </a:r>
            <a:r>
              <a:rPr lang="ru-RU" sz="2400" b="1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предобуславливателей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(диагональный), с помощью него можно указать вид СЛАУ, в данном случае указан диагональный вид.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7050" y="2165266"/>
            <a:ext cx="4397595" cy="469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410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/>
          <p:cNvSpPr/>
          <p:nvPr/>
        </p:nvSpPr>
        <p:spPr>
          <a:xfrm>
            <a:off x="0" y="0"/>
            <a:ext cx="121920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 данной библиотеке есть методы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интерполяции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дифференцирования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интегрирования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и т.д.</a:t>
            </a:r>
            <a:r>
              <a:rPr lang="ru-RU" sz="24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Интерполяция</a:t>
            </a:r>
            <a:r>
              <a:rPr lang="ru-RU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– нахождение неизвестных промежуточных значений некоторой функции по известному дискретному набору ее значений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x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[] {1.0, 10, 25, 35, 50, 65, 80, 90};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y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[] {2.0, 3.5, 6, 7.5, 9, 10, 11, 13};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542" y="2457450"/>
            <a:ext cx="11611407" cy="4172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896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/>
          <p:cNvSpPr/>
          <p:nvPr/>
        </p:nvSpPr>
        <p:spPr>
          <a:xfrm>
            <a:off x="0" y="0"/>
            <a:ext cx="121920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spline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LinearSpline.Interpolate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(x, y);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xSpline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List&lt;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&gt;();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ySpline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List&lt;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&gt;();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xi = x[0]; xi &lt;= x[^1]; xi++)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yInterpolated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spline.Interpolate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(xi);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xSpline.Add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(xi);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ySpline.Add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yInterpolated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endParaRPr lang="ru-RU" sz="2400" dirty="0" smtClean="0">
              <a:solidFill>
                <a:schemeClr val="tx2">
                  <a:lumMod val="50000"/>
                </a:schemeClr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4013" y="3060700"/>
            <a:ext cx="8743974" cy="37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057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0" y="0"/>
            <a:ext cx="12192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Также существует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кубическая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интерполяция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 данном случае точки соединяются кубическими функциями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например: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x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[] {1.0, 10, 25, 35, 50, 65, 80, 90};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y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[] {2.0, 3.5, 6, 7.5, 9, 10, 11, 13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spline =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CubicSpline.InterpolateNatural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(x,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y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608" y="2160513"/>
            <a:ext cx="11082784" cy="445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689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0" y="654356"/>
            <a:ext cx="12192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Построение графиков </a:t>
            </a:r>
            <a:r>
              <a:rPr lang="en-US" sz="24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ScottPlot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>
                <a:latin typeface="Bookman Old Style" panose="02050604050505020204" pitchFamily="18" charset="0"/>
                <a:cs typeface="Times New Roman" panose="02020603050405020304" pitchFamily="18" charset="0"/>
                <a:hlinkClick r:id="rId3"/>
              </a:rPr>
              <a:t>https://scottplot.net/cookbook/5.0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  <a:hlinkClick r:id="rId3"/>
              </a:rPr>
              <a:t>/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/>
            <a:endParaRPr lang="ru-RU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Библиотека </a:t>
            </a:r>
            <a:r>
              <a:rPr lang="en-US" sz="24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MathNet.Numerics</a:t>
            </a:r>
            <a:r>
              <a:rPr lang="en-US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>
                <a:latin typeface="Bookman Old Style" panose="02050604050505020204" pitchFamily="18" charset="0"/>
                <a:cs typeface="Times New Roman" panose="02020603050405020304" pitchFamily="18" charset="0"/>
                <a:hlinkClick r:id="rId4"/>
              </a:rPr>
              <a:t>https://numerics.mathdotnet.com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  <a:hlinkClick r:id="rId4"/>
              </a:rPr>
              <a:t>/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</a:p>
          <a:p>
            <a:pPr algn="just"/>
            <a:endParaRPr lang="ru-RU" sz="2400" dirty="0">
              <a:solidFill>
                <a:srgbClr val="000000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Интерполяция: </a:t>
            </a:r>
            <a:r>
              <a:rPr lang="en-US" sz="2400" dirty="0">
                <a:solidFill>
                  <a:srgbClr val="000000"/>
                </a:solidFill>
                <a:latin typeface="Bookman Old Style" panose="02050604050505020204" pitchFamily="18" charset="0"/>
                <a:cs typeface="Times New Roman" panose="02020603050405020304" pitchFamily="18" charset="0"/>
                <a:hlinkClick r:id="rId5"/>
              </a:rPr>
              <a:t>https://ru.wikipedia.org/wiki/%</a:t>
            </a:r>
            <a:r>
              <a:rPr lang="en-US" sz="2400" dirty="0" smtClean="0">
                <a:solidFill>
                  <a:srgbClr val="000000"/>
                </a:solidFill>
                <a:latin typeface="Bookman Old Style" panose="02050604050505020204" pitchFamily="18" charset="0"/>
                <a:cs typeface="Times New Roman" panose="02020603050405020304" pitchFamily="18" charset="0"/>
                <a:hlinkClick r:id="rId5"/>
              </a:rPr>
              <a:t>D0%98%D0%BD%D1%82%D0%B5%D1%80%D0%BF%D0%BE%D0%BB%D1%8F%D1%86%D0%B8%D1%8F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endParaRPr lang="en-US" sz="2400" dirty="0" smtClean="0">
              <a:solidFill>
                <a:srgbClr val="000000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400" dirty="0" smtClean="0">
              <a:solidFill>
                <a:srgbClr val="000000"/>
              </a:solidFill>
              <a:latin typeface="Bookman Old Style" panose="02050604050505020204" pitchFamily="18" charset="0"/>
              <a:hlinkClick r:id="rId6"/>
            </a:endParaRPr>
          </a:p>
          <a:p>
            <a:pPr algn="just"/>
            <a:r>
              <a:rPr lang="en-US" sz="2400" dirty="0" smtClean="0">
                <a:solidFill>
                  <a:srgbClr val="000000"/>
                </a:solidFill>
                <a:latin typeface="Bookman Old Style" panose="02050604050505020204" pitchFamily="18" charset="0"/>
                <a:hlinkClick r:id="rId6"/>
              </a:rPr>
              <a:t>https</a:t>
            </a:r>
            <a:r>
              <a:rPr lang="en-US" sz="2400" dirty="0">
                <a:solidFill>
                  <a:srgbClr val="000000"/>
                </a:solidFill>
                <a:latin typeface="Bookman Old Style" panose="02050604050505020204" pitchFamily="18" charset="0"/>
                <a:hlinkClick r:id="rId6"/>
              </a:rPr>
              <a:t>://</a:t>
            </a:r>
            <a:r>
              <a:rPr lang="en-US" sz="2400" dirty="0" smtClean="0">
                <a:solidFill>
                  <a:srgbClr val="000000"/>
                </a:solidFill>
                <a:latin typeface="Bookman Old Style" panose="02050604050505020204" pitchFamily="18" charset="0"/>
                <a:hlinkClick r:id="rId6"/>
              </a:rPr>
              <a:t>en.wikipedia.org/wiki/Interpolation</a:t>
            </a:r>
            <a:r>
              <a:rPr lang="en-US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endParaRPr lang="en-US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4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Полезные материалы</a:t>
            </a:r>
            <a:endParaRPr lang="ru-RU" sz="28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504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0" y="0"/>
            <a:ext cx="1213866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Нарисуем закрашенный прямоугольник шириной 100 и высотой 50.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400" dirty="0" smtClean="0">
              <a:solidFill>
                <a:srgbClr val="000000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Здесь для рисования используется кисть и метод начинается не с </a:t>
            </a:r>
            <a:r>
              <a:rPr lang="en-US" sz="2400" dirty="0" smtClean="0">
                <a:solidFill>
                  <a:srgbClr val="000000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Draw…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а с </a:t>
            </a:r>
            <a:r>
              <a:rPr lang="en-US" sz="2400" dirty="0" smtClean="0">
                <a:solidFill>
                  <a:srgbClr val="000000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Fill… (</a:t>
            </a:r>
            <a:r>
              <a:rPr lang="en-US" sz="2400" dirty="0" err="1" smtClean="0">
                <a:solidFill>
                  <a:srgbClr val="000000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FillRectangle</a:t>
            </a:r>
            <a:r>
              <a:rPr lang="en-US" sz="2400" dirty="0" smtClean="0">
                <a:solidFill>
                  <a:srgbClr val="000000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).</a:t>
            </a:r>
            <a:endParaRPr lang="en-US" sz="2400" dirty="0">
              <a:solidFill>
                <a:srgbClr val="000000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400" dirty="0">
              <a:solidFill>
                <a:srgbClr val="000000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pictureBox_Paint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PaintEventArgs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Для закрашенных фигур необходима кисть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brush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SolidBrush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Color.Red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width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100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height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50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cx =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pictureBox.Width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- width) /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cy =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pictureBox.Height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- height) /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e.Graphics.FillRectangle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brush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cx, cy, width, height);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0664" y="3669473"/>
            <a:ext cx="3521336" cy="318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307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26670" y="0"/>
            <a:ext cx="12138660" cy="71096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Изменим код чтобы прямоугольник рисовался там, где была нажата ЛКМ.</a:t>
            </a:r>
            <a:endParaRPr lang="en-US" sz="2400" dirty="0">
              <a:solidFill>
                <a:srgbClr val="000000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partial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Form1 : Form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mouseX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mouseY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Координаты мыши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pictureBox_Paint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PaintEventArgs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        //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Для закрашенных фигур необходима кисть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brush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SolidBrush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Color.Red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width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100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height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50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cx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mouseX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- width /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cy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mouseY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- height /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e.Graphics.FillRectangle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  brush, cx, cy, width, height);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pictureBox_MouseClick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MouseEventArgs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mouseX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e.X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ru-RU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Считываем координаты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мыши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mouseY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pictureBox.Refresh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Для вызова </a:t>
            </a:r>
            <a:r>
              <a:rPr lang="ru-RU" sz="2400" dirty="0" err="1" smtClean="0">
                <a:solidFill>
                  <a:srgbClr val="008000"/>
                </a:solidFill>
                <a:latin typeface="Consolas" panose="020B0609020204030204" pitchFamily="49" charset="0"/>
              </a:rPr>
              <a:t>отрисовки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0694" y="2014340"/>
            <a:ext cx="3124636" cy="282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786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26670" y="0"/>
            <a:ext cx="12138660" cy="71096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Напишем код для рисования линий:</a:t>
            </a:r>
            <a:endParaRPr lang="en-US" sz="2400" dirty="0">
              <a:solidFill>
                <a:srgbClr val="000000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partial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Form1 : Form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List&lt;Point&gt; points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ru-RU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Координаты </a:t>
            </a:r>
            <a:r>
              <a:rPr lang="ru-RU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точек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pictureBox_Paint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PaintEventArgs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endParaRPr lang="ru-RU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ru-RU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points.Count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ru-RU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Недостаточно точек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ru-RU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pen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Pen(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Color.Red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e.Graphics.DrawLines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(pen,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points.ToArray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pictureBox_MouseClick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endParaRPr lang="ru-RU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ru-RU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					</a:t>
            </a:r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MouseEventArgs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endParaRPr lang="ru-RU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ru-RU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points.Add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e.X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e.Y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  <a:r>
              <a:rPr lang="ru-RU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Добавляем точку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pictureBox.Refresh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7447" y="2362200"/>
            <a:ext cx="3264553" cy="2956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734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26670" y="0"/>
            <a:ext cx="12138660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Добавим возможность </a:t>
            </a:r>
            <a:r>
              <a:rPr 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выбора цвета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 помощью компонента </a:t>
            </a:r>
            <a:r>
              <a:rPr lang="en-US" sz="24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ColorDialog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:</a:t>
            </a:r>
            <a:endParaRPr lang="en-US" sz="2400" dirty="0" smtClean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400" dirty="0">
              <a:solidFill>
                <a:srgbClr val="000000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Color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Color.Red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buttonColorDialog_Click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cd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ColorDialog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Выбор цвета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cd.ShowDialog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 ==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DialogResult.OK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color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cd.Color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pictureBox_Paint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sender,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PaintEventArgs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points.Count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pen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Pen(color,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e.Graphics.DrawLines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(pen,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points.ToArray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1907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26670" y="0"/>
            <a:ext cx="121386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После нажатия на кнопку «Выбрать цвет» появляется диалоговое окно с палитрой.</a:t>
            </a:r>
            <a:endParaRPr lang="en-US" sz="2400" dirty="0">
              <a:solidFill>
                <a:srgbClr val="000000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00" y="1114030"/>
            <a:ext cx="3652500" cy="5364608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620" y="1114029"/>
            <a:ext cx="5897880" cy="5340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222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0" y="654356"/>
            <a:ext cx="12192000" cy="2245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Для создании анимации необходимо перерисовывать изображение с некоторым периодом времени.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Для повторения действия в 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C#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есть компонент 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Timer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с событием 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Tick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которое вызывается автоматически каждые 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Interval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миллисекунд.</a:t>
            </a:r>
          </a:p>
        </p:txBody>
      </p:sp>
      <p:sp>
        <p:nvSpPr>
          <p:cNvPr id="6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Создание анимации</a:t>
            </a:r>
            <a:endParaRPr lang="ru-RU" sz="28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1" y="3110696"/>
            <a:ext cx="3314700" cy="886109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1401" y="2537460"/>
            <a:ext cx="4800600" cy="4320540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0" y="4097565"/>
            <a:ext cx="739140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Добавим таймер на форму, установим интервал 10 </a:t>
            </a:r>
            <a:r>
              <a:rPr lang="ru-RU" sz="2400" dirty="0" err="1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мс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И сразу включим </a:t>
            </a:r>
            <a:r>
              <a:rPr lang="en-US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Enabled</a:t>
            </a:r>
            <a:r>
              <a:rPr lang="en-US" sz="24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= True</a:t>
            </a:r>
          </a:p>
        </p:txBody>
      </p:sp>
    </p:spTree>
    <p:extLst>
      <p:ext uri="{BB962C8B-B14F-4D97-AF65-F5344CB8AC3E}">
        <p14:creationId xmlns:p14="http://schemas.microsoft.com/office/powerpoint/2010/main" val="3831259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14904</TotalTime>
  <Words>1185</Words>
  <Application>Microsoft Office PowerPoint</Application>
  <PresentationFormat>Широкоэкранный</PresentationFormat>
  <Paragraphs>319</Paragraphs>
  <Slides>35</Slides>
  <Notes>35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35</vt:i4>
      </vt:variant>
    </vt:vector>
  </HeadingPairs>
  <TitlesOfParts>
    <vt:vector size="43" baseType="lpstr">
      <vt:lpstr>Arial</vt:lpstr>
      <vt:lpstr>Bookman Old Style</vt:lpstr>
      <vt:lpstr>Calibri</vt:lpstr>
      <vt:lpstr>Calibri Light</vt:lpstr>
      <vt:lpstr>Cascadia Mono</vt:lpstr>
      <vt:lpstr>Consolas</vt:lpstr>
      <vt:lpstr>Times New Roman</vt:lpstr>
      <vt:lpstr>Тема Office</vt:lpstr>
      <vt:lpstr>2 семестр Лекция 6. Объектно-ориентированное программирование  Содержание лекции: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ПРОГРАММЫ ДЛЯ РАСЧЁТА ПРОДОЛЬНО-ПОПЕРЕЧНЫХ КОЛЕБАНИЙ СТВОЛА АРТИЛЛЕРИЙСКОГО ОРУДИЯ</dc:title>
  <dc:creator>vsufiy</dc:creator>
  <cp:lastModifiedBy>m10</cp:lastModifiedBy>
  <cp:revision>897</cp:revision>
  <dcterms:modified xsi:type="dcterms:W3CDTF">2024-03-21T10:14:13Z</dcterms:modified>
</cp:coreProperties>
</file>

<file path=docProps/thumbnail.jpeg>
</file>